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29.svg" ContentType="image/svg+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5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22DBF721-81C6-42B8-8A56-A5E11C72432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2F1C8B3B-3E5F-415A-A8DC-BE808B47DF13}"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E40ED2CA-C8C5-40FC-BB7F-420447D61E7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煤矿开采岗位操作技能-VI"/>
          <p:cNvPicPr>
            <a:picLocks noChangeAspect="1"/>
          </p:cNvPicPr>
          <p:nvPr userDrawn="1"/>
        </p:nvPicPr>
        <p:blipFill>
          <a:blip r:embed="rId2"/>
          <a:stretch>
            <a:fillRect/>
          </a:stretch>
        </p:blipFill>
        <p:spPr>
          <a:xfrm>
            <a:off x="0" y="635"/>
            <a:ext cx="12192000" cy="6858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666C1C14-04C8-44D1-97E2-BD69BB5FB19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7C038620-1304-4961-BDB9-73912F9125B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A156AF29-D70B-4017-AFE3-4EAB1DDC048C}"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0D1BFC17-520E-4020-8D72-AFFFA07C74CE}"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F2388980-D4F8-4359-9F2B-741A7EE3BDEB}"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9D99EBF-E991-4327-9D97-1396A987F4CB}"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AB96C4FC-D456-4FA3-826F-8A04032F295D}"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F70BEC00-D4EF-4E97-8231-21928B124444}"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8.emf"/><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3.xml"/><Relationship Id="rId6" Type="http://schemas.openxmlformats.org/officeDocument/2006/relationships/tags" Target="../tags/tag52.xml"/><Relationship Id="rId5" Type="http://schemas.openxmlformats.org/officeDocument/2006/relationships/image" Target="../media/image30.jpeg"/><Relationship Id="rId4" Type="http://schemas.openxmlformats.org/officeDocument/2006/relationships/tags" Target="../tags/tag51.xml"/><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3.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32.jpeg"/><Relationship Id="rId4" Type="http://schemas.openxmlformats.org/officeDocument/2006/relationships/tags" Target="../tags/tag53.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3.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33.jpeg"/><Relationship Id="rId4" Type="http://schemas.openxmlformats.org/officeDocument/2006/relationships/tags" Target="../tags/tag56.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10.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9.jpeg"/><Relationship Id="rId19" Type="http://schemas.openxmlformats.org/officeDocument/2006/relationships/notesSlide" Target="../notesSlides/notesSlide2.xml"/><Relationship Id="rId18" Type="http://schemas.openxmlformats.org/officeDocument/2006/relationships/slideLayout" Target="../slideLayouts/slideLayout13.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4.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3.jpeg"/><Relationship Id="rId2" Type="http://schemas.openxmlformats.org/officeDocument/2006/relationships/tags" Target="../tags/tag13.xml"/><Relationship Id="rId11" Type="http://schemas.openxmlformats.org/officeDocument/2006/relationships/notesSlide" Target="../notesSlides/notesSlide3.xml"/><Relationship Id="rId10" Type="http://schemas.openxmlformats.org/officeDocument/2006/relationships/slideLayout" Target="../slideLayouts/slideLayout13.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5.jpeg"/><Relationship Id="rId4" Type="http://schemas.openxmlformats.org/officeDocument/2006/relationships/tags" Target="../tags/tag18.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4.xml"/><Relationship Id="rId12" Type="http://schemas.openxmlformats.org/officeDocument/2006/relationships/slideLayout" Target="../slideLayouts/slideLayout13.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17.jpeg"/><Relationship Id="rId4" Type="http://schemas.openxmlformats.org/officeDocument/2006/relationships/tags" Target="../tags/tag24.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5.xml"/><Relationship Id="rId12" Type="http://schemas.openxmlformats.org/officeDocument/2006/relationships/slideLayout" Target="../slideLayouts/slideLayout14.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jpeg"/><Relationship Id="rId3" Type="http://schemas.openxmlformats.org/officeDocument/2006/relationships/tags" Target="../tags/tag31.xml"/><Relationship Id="rId2" Type="http://schemas.openxmlformats.org/officeDocument/2006/relationships/image" Target="../media/image10.jpeg"/><Relationship Id="rId15" Type="http://schemas.openxmlformats.org/officeDocument/2006/relationships/notesSlide" Target="../notesSlides/notesSlide7.xml"/><Relationship Id="rId14" Type="http://schemas.openxmlformats.org/officeDocument/2006/relationships/slideLayout" Target="../slideLayouts/slideLayout13.xml"/><Relationship Id="rId13" Type="http://schemas.openxmlformats.org/officeDocument/2006/relationships/image" Target="../media/image21.png"/><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2.svg"/><Relationship Id="rId2" Type="http://schemas.openxmlformats.org/officeDocument/2006/relationships/image" Target="../media/image19.png"/><Relationship Id="rId13" Type="http://schemas.openxmlformats.org/officeDocument/2006/relationships/notesSlide" Target="../notesSlides/notesSlide8.xml"/><Relationship Id="rId12" Type="http://schemas.openxmlformats.org/officeDocument/2006/relationships/slideLayout" Target="../slideLayouts/slideLayout13.xml"/><Relationship Id="rId11" Type="http://schemas.openxmlformats.org/officeDocument/2006/relationships/image" Target="../media/image23.jpeg"/><Relationship Id="rId10" Type="http://schemas.openxmlformats.org/officeDocument/2006/relationships/tags" Target="../tags/tag4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26.svg"/><Relationship Id="rId6" Type="http://schemas.openxmlformats.org/officeDocument/2006/relationships/image" Target="../media/image25.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4.svg"/><Relationship Id="rId2" Type="http://schemas.openxmlformats.org/officeDocument/2006/relationships/image" Target="../media/image19.png"/><Relationship Id="rId15" Type="http://schemas.openxmlformats.org/officeDocument/2006/relationships/notesSlide" Target="../notesSlides/notesSlide9.xml"/><Relationship Id="rId14" Type="http://schemas.openxmlformats.org/officeDocument/2006/relationships/slideLayout" Target="../slideLayouts/slideLayout13.xml"/><Relationship Id="rId13" Type="http://schemas.openxmlformats.org/officeDocument/2006/relationships/tags" Target="../tags/tag50.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tags" Target="../tags/tag4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文本框 89"/>
          <p:cNvSpPr txBox="1">
            <a:spLocks noChangeArrowheads="1"/>
          </p:cNvSpPr>
          <p:nvPr/>
        </p:nvSpPr>
        <p:spPr bwMode="auto">
          <a:xfrm>
            <a:off x="1348740" y="5647690"/>
            <a:ext cx="1894205"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t="23853" b="23914"/>
          <a:stretch>
            <a:fillRect/>
          </a:stretch>
        </p:blipFill>
        <p:spPr>
          <a:xfrm>
            <a:off x="4634892" y="3239074"/>
            <a:ext cx="2468223" cy="1810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89"/>
          <p:cNvSpPr txBox="1">
            <a:spLocks noChangeArrowheads="1"/>
          </p:cNvSpPr>
          <p:nvPr/>
        </p:nvSpPr>
        <p:spPr bwMode="auto">
          <a:xfrm>
            <a:off x="4989830" y="5647690"/>
            <a:ext cx="1952625"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综合治理</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7"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日常操作</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对标法规</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4"/>
              </p:custDataLst>
            </p:nvPr>
          </p:nvPicPr>
          <p:blipFill>
            <a:blip r:embed="rId5"/>
            <a:srcRect l="77" r="77"/>
            <a:stretch>
              <a:fillRect/>
            </a:stretch>
          </p:blipFill>
          <p:spPr>
            <a:xfrm>
              <a:off x="960" y="2983"/>
              <a:ext cx="17280" cy="4400"/>
            </a:xfrm>
            <a:custGeom>
              <a:avLst>
                <a:gd name="connisteX0" fmla="val 0"/>
                <a:gd name="connsiteY0" fmla="val 7272"/>
                <a:gd name="connisteX1" fmla="val 1851"/>
                <a:gd name="connsiteY1" fmla="val 0"/>
                <a:gd name="connisteX2" fmla="val 98148"/>
                <a:gd name="connsiteY2" fmla="val 0"/>
                <a:gd name="connisteX3" fmla="val 100000"/>
                <a:gd name="connsiteY3" fmla="val 7272"/>
                <a:gd name="connisteX4" fmla="val 100000"/>
                <a:gd name="connsiteY4" fmla="val 92727"/>
                <a:gd name="connisteX5" fmla="val 98148"/>
                <a:gd name="connsiteY5" fmla="val 100000"/>
                <a:gd name="connisteX6" fmla="val 1851"/>
                <a:gd name="connsiteY6" fmla="val 100000"/>
                <a:gd name="connisteX7" fmla="val 0"/>
                <a:gd name="connsiteY7" fmla="val 92727"/>
                <a:gd name="connisteX8" fmla="val 0"/>
                <a:gd name="connsiteY8" fmla="val 7272"/>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6"/>
              </p:custDataLst>
            </p:nvPr>
          </p:nvSpPr>
          <p:spPr>
            <a:xfrm>
              <a:off x="1165" y="2219"/>
              <a:ext cx="163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每次开机前、作业中、停机后，对照《煤矿安全规程》等条款自查操作行为</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8" name="文本框 37"/>
            <p:cNvSpPr txBox="1"/>
            <p:nvPr/>
          </p:nvSpPr>
          <p:spPr>
            <a:xfrm>
              <a:off x="1818" y="6977"/>
              <a:ext cx="3675" cy="305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每次开机前，需严格对照《煤矿安全规程》等条款，检查周围是否无人员、瓦斯浓度是否正常等；</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9" name="文本框 38"/>
            <p:cNvSpPr txBox="1"/>
            <p:nvPr/>
          </p:nvSpPr>
          <p:spPr>
            <a:xfrm>
              <a:off x="7681" y="7750"/>
              <a:ext cx="3426" cy="13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作业中，确认喷雾正常、设备运行无异常；</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40" name="文本框 39"/>
            <p:cNvSpPr txBox="1"/>
            <p:nvPr/>
          </p:nvSpPr>
          <p:spPr>
            <a:xfrm>
              <a:off x="13182" y="7589"/>
              <a:ext cx="3250" cy="921"/>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停机后，切断电源闭锁，避免 “习惯性违规”。</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ppt_x"/>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0-#ppt_w/2"/>
                                          </p:val>
                                        </p:tav>
                                        <p:tav tm="100000">
                                          <p:val>
                                            <p:strVal val="#ppt_x"/>
                                          </p:val>
                                        </p:tav>
                                      </p:tavLst>
                                    </p:anim>
                                    <p:anim calcmode="lin" valueType="num">
                                      <p:cBhvr additive="base">
                                        <p:cTn id="39"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1+#ppt_w/2"/>
                                          </p:val>
                                        </p:tav>
                                        <p:tav tm="100000">
                                          <p:val>
                                            <p:strVal val="#ppt_x"/>
                                          </p:val>
                                        </p:tav>
                                      </p:tavLst>
                                    </p:anim>
                                    <p:anim calcmode="lin" valueType="num">
                                      <p:cBhvr additive="base">
                                        <p:cTn id="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4"/>
              </p:custDataLst>
            </p:nvPr>
          </p:nvPicPr>
          <p:blipFill>
            <a:blip r:embed="rId5"/>
            <a:srcRect t="1879" b="1879"/>
            <a:stretch>
              <a:fillRect/>
            </a:stretch>
          </p:blipFill>
          <p:spPr>
            <a:xfrm>
              <a:off x="960" y="2400"/>
              <a:ext cx="17280" cy="4960"/>
            </a:xfrm>
            <a:custGeom>
              <a:avLst>
                <a:gd name="connisteX0" fmla="val 0"/>
                <a:gd name="connsiteY0" fmla="val 6451"/>
                <a:gd name="connisteX1" fmla="val 1851"/>
                <a:gd name="connsiteY1" fmla="val 0"/>
                <a:gd name="connisteX2" fmla="val 98148"/>
                <a:gd name="connsiteY2" fmla="val 0"/>
                <a:gd name="connisteX3" fmla="val 100000"/>
                <a:gd name="connsiteY3" fmla="val 6451"/>
                <a:gd name="connisteX4" fmla="val 100000"/>
                <a:gd name="connsiteY4" fmla="val 93548"/>
                <a:gd name="connisteX5" fmla="val 98148"/>
                <a:gd name="connsiteY5" fmla="val 100000"/>
                <a:gd name="connisteX6" fmla="val 1851"/>
                <a:gd name="connsiteY6" fmla="val 100000"/>
                <a:gd name="connisteX7" fmla="val 0"/>
                <a:gd name="connsiteY7" fmla="val 93548"/>
                <a:gd name="connisteX8" fmla="val 0"/>
                <a:gd name="connsiteY8" fmla="val 6451"/>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6"/>
              </p:custDataLst>
            </p:nvPr>
          </p:nvSpPr>
          <p:spPr>
            <a:xfrm>
              <a:off x="1200" y="8080"/>
              <a:ext cx="1704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7"/>
            </p:custDataLst>
          </p:nvPr>
        </p:nvSpPr>
        <p:spPr>
          <a:xfrm>
            <a:off x="762000" y="5638800"/>
            <a:ext cx="10820400" cy="6096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4"/>
              </p:custDataLst>
            </p:nvPr>
          </p:nvPicPr>
          <p:blipFill>
            <a:blip r:embed="rId5"/>
            <a:srcRect t="1839" b="1839"/>
            <a:stretch>
              <a:fillRect/>
            </a:stretch>
          </p:blipFill>
          <p:spPr>
            <a:xfrm>
              <a:off x="735" y="4272"/>
              <a:ext cx="17280" cy="5600"/>
            </a:xfrm>
            <a:custGeom>
              <a:avLst>
                <a:gd name="connisteX0" fmla="val 0"/>
                <a:gd name="connsiteY0" fmla="val 5714"/>
                <a:gd name="connisteX1" fmla="val 1851"/>
                <a:gd name="connsiteY1" fmla="val 0"/>
                <a:gd name="connisteX2" fmla="val 98148"/>
                <a:gd name="connsiteY2" fmla="val 0"/>
                <a:gd name="connisteX3" fmla="val 100000"/>
                <a:gd name="connsiteY3" fmla="val 5714"/>
                <a:gd name="connisteX4" fmla="val 100000"/>
                <a:gd name="connsiteY4" fmla="val 94285"/>
                <a:gd name="connisteX5" fmla="val 98148"/>
                <a:gd name="connsiteY5" fmla="val 100000"/>
                <a:gd name="connisteX6" fmla="val 1851"/>
                <a:gd name="connsiteY6" fmla="val 100000"/>
                <a:gd name="connisteX7" fmla="val 0"/>
                <a:gd name="connsiteY7" fmla="val 94285"/>
                <a:gd name="connisteX8" fmla="val 0"/>
                <a:gd name="connsiteY8" fmla="val 5714"/>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6"/>
              </p:custDataLst>
            </p:nvPr>
          </p:nvSpPr>
          <p:spPr>
            <a:xfrm>
              <a:off x="735" y="2716"/>
              <a:ext cx="109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7"/>
            </p:custDataLst>
          </p:nvPr>
        </p:nvSpPr>
        <p:spPr>
          <a:xfrm>
            <a:off x="4277995" y="1508760"/>
            <a:ext cx="7161530" cy="914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1"/>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3"/>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4"/>
            </p:custDataLst>
          </p:nvPr>
        </p:nvSpPr>
        <p:spPr>
          <a:xfrm>
            <a:off x="2473418" y="2282054"/>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5"/>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7"/>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8"/>
            </p:custDataLst>
          </p:nvPr>
        </p:nvSpPr>
        <p:spPr>
          <a:xfrm>
            <a:off x="2442345" y="4396620"/>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详细描述：在岗位操作方面，当遇到顶底板有冒顶预兆等情况时，采煤机司机必须立即停机。这体现了“安全第一”的方针，将人员安全放在首位，避免因继续作业而导致安全事故。</a:t>
            </a:r>
            <a:endParaRPr lang="zh-CN" altLang="en-US" sz="180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安全第一”：优先保障生命安全</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0"/>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1"/>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在煤矿生产全流程中，必须将人员安全置于产量、效率之上</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2"/>
            </p:custDataLst>
          </p:nvPr>
        </p:nvSpPr>
        <p:spPr>
          <a:xfrm>
            <a:off x="2346198" y="2222517"/>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在煤矿生产的整个过程里，人员安全的重要性要远超产量和效率。对采煤机司机而言，当操作中发现顶底板冒顶预兆、瓦斯超限等安全隐患时，需立即停机处理，严禁“冒险作业”“带病开机”。</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3"/>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4"/>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对应岗位操作中的“紧急停机情形”</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5"/>
            </p:custDataLst>
          </p:nvPr>
        </p:nvSpPr>
        <p:spPr>
          <a:xfrm>
            <a:off x="2315125" y="4337083"/>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在岗位操作方面，当遇到顶底板有冒顶预兆等情况时，采煤机司机必须立即停机。这体现了“安全第一”的方针，将人员安全放在首位，避免因继续作业而导致安全事故。</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 calcmode="lin" valueType="num">
                                      <p:cBhvr>
                                        <p:cTn id="2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1" name="矩形 10"/>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预防为主”：提前排查规避风险</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3" name="内容占位符 12" descr="4df5e58af8d67b416d9b522d322fa0e9"/>
          <p:cNvPicPr>
            <a:picLocks noChangeAspect="1"/>
          </p:cNvPicPr>
          <p:nvPr>
            <p:custDataLst>
              <p:tags r:id="rId2"/>
            </p:custDataLst>
          </p:nvPr>
        </p:nvPicPr>
        <p:blipFill>
          <a:blip r:embed="rId3"/>
          <a:srcRect t="6041" b="6041"/>
          <a:stretch>
            <a:fillRect/>
          </a:stretch>
        </p:blipFill>
        <p:spPr>
          <a:xfrm>
            <a:off x="1060821" y="1628795"/>
            <a:ext cx="3354567" cy="4425173"/>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4"/>
            </p:custDataLst>
          </p:nvPr>
        </p:nvSpPr>
        <p:spPr>
          <a:xfrm>
            <a:off x="4538114" y="1826633"/>
            <a:ext cx="7055172" cy="40640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通过提前检查、规范操作，从源头减少事故发生</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5"/>
            </p:custDataLst>
          </p:nvPr>
        </p:nvSpPr>
        <p:spPr>
          <a:xfrm>
            <a:off x="4538114" y="2209359"/>
            <a:ext cx="6477000" cy="170022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要从源头上减少事故的发生，就需要提前进行检查和规范操作。对于采煤机司机来说，开机前必须完成“设备检查”，如电缆、截齿、喷雾装置等，以及“环境检查”，如瓦斯浓度、煤壁稳定性等。</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6"/>
            </p:custDataLst>
          </p:nvPr>
        </p:nvSpPr>
        <p:spPr>
          <a:xfrm>
            <a:off x="4542173" y="4177935"/>
            <a:ext cx="64770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《煤矿安全规程》对“事前预防”的明确要求</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7"/>
            </p:custDataLst>
          </p:nvPr>
        </p:nvSpPr>
        <p:spPr>
          <a:xfrm>
            <a:off x="4542173" y="4593212"/>
            <a:ext cx="6477000" cy="131364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《煤矿安全规程》明确要求采煤机司机做好“事前预防”。司机开机前要进行设备和环境检查，避免因检查不到位引发设备损坏或人身伤害，这是保障安全生产的重要环节。</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矩形 4"/>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6" name="直接连接符 5"/>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图形 11"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4"/>
              </p:custDataLst>
            </p:nvPr>
          </p:nvPicPr>
          <p:blipFill>
            <a:blip r:embed="rId5"/>
            <a:srcRect t="16676" b="16676"/>
            <a:stretch>
              <a:fillRect/>
            </a:stretch>
          </p:blipFill>
          <p:spPr>
            <a:xfrm>
              <a:off x="725010" y="1587643"/>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6"/>
              </p:custDataLst>
            </p:nvPr>
          </p:nvSpPr>
          <p:spPr>
            <a:xfrm>
              <a:off x="2838388" y="158764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核心内涵：结合技术、管理、人员协作等多方面措施保障安全</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7"/>
            </p:custDataLst>
          </p:nvPr>
        </p:nvSpPr>
        <p:spPr>
          <a:xfrm>
            <a:off x="2816616" y="2119858"/>
            <a:ext cx="8483600" cy="135357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详细描述：保障煤矿安全需要结合技术、管理、人员协作等多方面措施。采煤机司机一方面要熟练掌握设备操作技术，另一方面要与支架工、输送机司机等岗位协同，同时遵守矿内安全管理制度。</a:t>
            </a:r>
            <a:endParaRPr lang="zh-CN" altLang="en-US" sz="180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8"/>
              </p:custDataLst>
            </p:nvPr>
          </p:nvPicPr>
          <p:blipFill>
            <a:blip r:embed="rId9"/>
            <a:srcRect l="16676" r="16676"/>
            <a:stretch>
              <a:fillRect/>
            </a:stretch>
          </p:blipFill>
          <p:spPr>
            <a:xfrm>
              <a:off x="725010" y="3702869"/>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0"/>
              </p:custDataLst>
            </p:nvPr>
          </p:nvSpPr>
          <p:spPr>
            <a:xfrm>
              <a:off x="2838388" y="379513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采煤机司机需掌握的设备操作技术</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1"/>
            </p:custDataLst>
          </p:nvPr>
        </p:nvSpPr>
        <p:spPr>
          <a:xfrm>
            <a:off x="2816616" y="4374530"/>
            <a:ext cx="8483600" cy="13208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详细描述：采煤机司机需要熟练掌握设备操作技术，例如正确进刀、调速等。这是保障采煤机正常运行和安全生产的基础，只有掌握好这些技术，才能更好地完成工作任务。</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矩形 5"/>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7" name="直接连接符 6"/>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6" name="图形 15"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4"/>
            </p:custDataLst>
          </p:nvPr>
        </p:nvPicPr>
        <p:blipFill>
          <a:blip r:embed="rId5"/>
          <a:srcRect t="13739" b="13739"/>
          <a:stretch>
            <a:fillRect/>
          </a:stretch>
        </p:blipFill>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6"/>
            </p:custDataLst>
          </p:nvPr>
        </p:nvSpPr>
        <p:spPr>
          <a:xfrm>
            <a:off x="5486400" y="1892300"/>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采煤机司机与其他岗位的协同要求</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7"/>
            </p:custDataLst>
          </p:nvPr>
        </p:nvSpPr>
        <p:spPr>
          <a:xfrm>
            <a:off x="5486400" y="2298700"/>
            <a:ext cx="5791200" cy="1206500"/>
          </a:xfrm>
          <a:prstGeom prst="rect">
            <a:avLst/>
          </a:prstGeom>
          <a:noFill/>
        </p:spPr>
        <p:txBody>
          <a:bodyPr vert="horz" lIns="0" tIns="0" rIns="0" bIns="0" rtlCol="0" anchor="t">
            <a:no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采煤机司机要与支架工、输送机司机等岗位协同作业，按顺序开机停机。这种协同作业能够提高工作效率，同时也能保障整个采煤过程的安全，形成良好的工作秩序。</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8"/>
            </p:custDataLst>
          </p:nvPr>
        </p:nvPicPr>
        <p:blipFill>
          <a:blip r:embed="rId9"/>
          <a:srcRect t="13739" b="13739"/>
          <a:stretch>
            <a:fillRect/>
          </a:stretch>
        </p:blipFill>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0"/>
            </p:custDataLst>
          </p:nvPr>
        </p:nvSpPr>
        <p:spPr>
          <a:xfrm>
            <a:off x="5486400" y="4349606"/>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采煤机司机需遵守的矿内安全管理制度</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1"/>
            </p:custDataLst>
          </p:nvPr>
        </p:nvSpPr>
        <p:spPr>
          <a:xfrm>
            <a:off x="5486400" y="4756006"/>
            <a:ext cx="5791200" cy="1258223"/>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lang="zh-CN" altLang="en-US" sz="1800">
                <a:solidFill>
                  <a:srgbClr val="000000"/>
                </a:solidFill>
                <a:latin typeface="微软雅黑" panose="020B0503020204020204" pitchFamily="34" charset="-122"/>
                <a:ea typeface="微软雅黑" panose="020B0503020204020204" pitchFamily="34" charset="-122"/>
              </a:rPr>
              <a:t>采煤机司机要遵守矿内的安全管理制度，如交接班、日志填写等。这些制度有助于规范司机的行为，保证工作的连续性和可追溯性，从而为安全生产提供有力保障。</a:t>
            </a:r>
            <a:endParaRPr lang="zh-CN" altLang="en-US" sz="180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1"/>
              </p:custDataLst>
            </p:nvPr>
          </p:nvPicPr>
          <p:blipFill>
            <a:blip r:embed="rId2"/>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3"/>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《中华人民共和国安全生产法》</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7"/>
            </p:custDataLst>
          </p:nvPr>
        </p:nvSpPr>
        <p:spPr>
          <a:xfrm>
            <a:off x="558800" y="19431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《中华人民共和国安全生产法》规定，从业人员必须经专门安全培训，取得相应资格方可上岗。对应采煤机司机 “上岗条件” 中 “培训考试合格、持证上岗”，司机需主动参加矿内安全培训，不无证上岗。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8"/>
            </p:custDataLst>
          </p:nvPr>
        </p:nvSpPr>
        <p:spPr>
          <a:xfrm>
            <a:off x="558800" y="3759200"/>
            <a:ext cx="8146415"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此法律明确从业人员有权拒绝违章指挥、强令冒险作业，如采煤机司机可拒绝 “强行截割硬岩”“带载启动” 等违规指令，发现管理人员强令违规操作时，有权拒绝并上报。</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9"/>
            </p:custDataLst>
          </p:nvPr>
        </p:nvSpPr>
        <p:spPr>
          <a:xfrm>
            <a:off x="558800" y="53975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生产经营单位需为从业人员提供符合标准的劳动防护用品，像防尘口罩、安全帽等，以保障采煤机司机在喷雾降尘不足时的健康，确保其在工作环境中的安全。</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Off x="0" y="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0"/>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从业人员有权拒绝违章指挥、强令冒险作业</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1"/>
              </p:custDataLst>
            </p:nvPr>
          </p:nvSpPr>
          <p:spPr>
            <a:xfrm>
              <a:off x="880" y="7860"/>
              <a:ext cx="9720" cy="640"/>
            </a:xfrm>
            <a:prstGeom prst="rect">
              <a:avLst/>
            </a:prstGeom>
            <a:noFill/>
          </p:spPr>
          <p:txBody>
            <a:bodyPr vert="horz" lIns="0" tIns="0" rIns="0" bIns="0" rtlCol="0" anchor="t">
              <a:normAutofit fontScale="90000"/>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生产经营单位需为从业人员提供符合标准的劳动防护用品</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2"/>
                </p:custDataLst>
              </p:nvPr>
            </p:nvSpPr>
            <p:spPr>
              <a:xfrm>
                <a:off x="880" y="242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从业人员须经专门安全培训并取得相应资格上岗</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51" name="图片 50" descr="downloaded-image"/>
            <p:cNvPicPr>
              <a:picLocks noChangeAspect="1"/>
            </p:cNvPicPr>
            <p:nvPr/>
          </p:nvPicPr>
          <p:blipFill>
            <a:blip r:embed="rId13"/>
            <a:stretch>
              <a:fillRect/>
            </a:stretch>
          </p:blipFill>
          <p:spPr>
            <a:xfrm>
              <a:off x="14279" y="2784"/>
              <a:ext cx="4632" cy="681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33172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《煤矿安全规程》</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4"/>
            </p:custDataLst>
          </p:nvPr>
        </p:nvSpPr>
        <p:spPr>
          <a:xfrm>
            <a:off x="3448050" y="19431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《煤矿安全规程》规定，电动机、开关附近</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20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米内风流中瓦斯浓度达到</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1.5%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时，必须停止运转、切断电源、撤出人员，对应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条，采煤机司机要严格执行。</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5"/>
            </p:custDataLst>
          </p:nvPr>
        </p:nvSpPr>
        <p:spPr>
          <a:xfrm>
            <a:off x="3448050" y="37592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规程要求采煤机截煤时必须开启喷雾装置，无水或喷雾损坏时停机，对应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6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条，司机需将此条款融入日常操作，作业中确认喷雾正常。</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6"/>
            </p:custDataLst>
          </p:nvPr>
        </p:nvSpPr>
        <p:spPr>
          <a:xfrm>
            <a:off x="3448050" y="53975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当采煤机停止工作或检修时，必须切断电源、打开隔离开关，对应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7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条，司机要在日常操作中严格遵守，严禁违反规程操作。</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7"/>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采煤机截煤时喷雾装置的使用要求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8"/>
              </p:custDataLst>
            </p:nvPr>
          </p:nvSpPr>
          <p:spPr>
            <a:xfrm>
              <a:off x="880" y="786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采煤机停止工作或检修时的电源操作要求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9"/>
                </p:custDataLst>
              </p:nvPr>
            </p:nvSpPr>
            <p:spPr>
              <a:xfrm>
                <a:off x="880" y="2420"/>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电动机、开关附近</a:t>
                </a:r>
                <a:r>
                  <a:rPr lang="en-US" altLang="zh-CN" sz="1800" b="1">
                    <a:solidFill>
                      <a:srgbClr val="C00000"/>
                    </a:solidFill>
                    <a:latin typeface="微软雅黑" panose="020B0503020204020204" pitchFamily="34" charset="-122"/>
                    <a:ea typeface="微软雅黑" panose="020B0503020204020204" pitchFamily="34" charset="-122"/>
                  </a:rPr>
                  <a:t> 20 </a:t>
                </a:r>
                <a:r>
                  <a:rPr lang="zh-CN" altLang="en-US" sz="1800" b="1">
                    <a:solidFill>
                      <a:srgbClr val="C00000"/>
                    </a:solidFill>
                    <a:latin typeface="微软雅黑" panose="020B0503020204020204" pitchFamily="34" charset="-122"/>
                    <a:ea typeface="微软雅黑" panose="020B0503020204020204" pitchFamily="34" charset="-122"/>
                  </a:rPr>
                  <a:t>米内风流中瓦斯浓度达到</a:t>
                </a:r>
                <a:r>
                  <a:rPr lang="en-US" altLang="zh-CN" sz="1800" b="1">
                    <a:solidFill>
                      <a:srgbClr val="C00000"/>
                    </a:solidFill>
                    <a:latin typeface="微软雅黑" panose="020B0503020204020204" pitchFamily="34" charset="-122"/>
                    <a:ea typeface="微软雅黑" panose="020B0503020204020204" pitchFamily="34" charset="-122"/>
                  </a:rPr>
                  <a:t> 1.5% </a:t>
                </a:r>
                <a:r>
                  <a:rPr lang="zh-CN" altLang="en-US" sz="1800" b="1">
                    <a:solidFill>
                      <a:srgbClr val="C00000"/>
                    </a:solidFill>
                    <a:latin typeface="微软雅黑" panose="020B0503020204020204" pitchFamily="34" charset="-122"/>
                    <a:ea typeface="微软雅黑" panose="020B0503020204020204" pitchFamily="34" charset="-122"/>
                  </a:rPr>
                  <a:t>时的操作要求</a:t>
                </a:r>
                <a:endParaRPr lang="zh-CN" altLang="en-US" sz="18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17" name="内容占位符 16" descr="43d17eb31fcf08bba65d56b8c6d41df2"/>
            <p:cNvPicPr>
              <a:picLocks noChangeAspect="1"/>
            </p:cNvPicPr>
            <p:nvPr>
              <p:custDataLst>
                <p:tags r:id="rId10"/>
              </p:custDataLst>
            </p:nvPr>
          </p:nvPicPr>
          <p:blipFill>
            <a:blip r:embed="rId11"/>
            <a:srcRect l="10578" r="10578"/>
            <a:stretch>
              <a:fillRect/>
            </a:stretch>
          </p:blipFill>
          <p:spPr>
            <a:xfrm>
              <a:off x="0" y="1800"/>
              <a:ext cx="4700" cy="9000"/>
            </a:xfrm>
            <a:custGeom>
              <a:avLst>
                <a:gd name="connisteX0" fmla="val 0"/>
                <a:gd name="connsiteY0" fmla="val 0"/>
                <a:gd name="connisteX1" fmla="val 100000"/>
                <a:gd name="connsiteY1" fmla="val 0"/>
                <a:gd name="connisteX2" fmla="val 100000"/>
                <a:gd name="connsiteY2" fmla="val 100000"/>
                <a:gd name="connisteX3" fmla="val 0"/>
                <a:gd name="connsiteY3" fmla="val 100000"/>
                <a:gd name="connisteX4" fmla="val 0"/>
                <a:gd name="connsiteY4" fmla="val 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l="l" t="t" r="r" b="b"/>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《煤矿安全培训规定》</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27" name="文本占位符 4"/>
            <p:cNvSpPr>
              <a:spLocks noGrp="1"/>
            </p:cNvSpPr>
            <p:nvPr>
              <p:custDataLst>
                <p:tags r:id="rId4"/>
              </p:custDataLst>
            </p:nvPr>
          </p:nvSpPr>
          <p:spPr>
            <a:xfrm>
              <a:off x="5019" y="3528"/>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煤矿特种作业人员须经专门培训并取得《特种作业操作证》上岗</a:t>
              </a:r>
              <a:endParaRPr lang="zh-CN" altLang="en-US" sz="1800" b="1">
                <a:solidFill>
                  <a:srgbClr val="C00000"/>
                </a:solidFill>
                <a:latin typeface="微软雅黑" panose="020B0503020204020204" pitchFamily="34" charset="-122"/>
                <a:ea typeface="微软雅黑" panose="020B0503020204020204" pitchFamily="34" charset="-122"/>
              </a:endParaRPr>
            </a:p>
            <a:p>
              <a:endParaRPr lang="zh-CN" altLang="en-US" sz="1800" b="1">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5" y="3308"/>
              <a:ext cx="1920" cy="1920"/>
            </a:xfrm>
            <a:prstGeom prst="rect">
              <a:avLst/>
            </a:prstGeom>
          </p:spPr>
        </p:pic>
      </p:grpSp>
      <p:sp>
        <p:nvSpPr>
          <p:cNvPr id="28" name="文本占位符 5"/>
          <p:cNvSpPr>
            <a:spLocks noGrp="1"/>
          </p:cNvSpPr>
          <p:nvPr>
            <p:custDataLst>
              <p:tags r:id="rId8"/>
            </p:custDataLst>
          </p:nvPr>
        </p:nvSpPr>
        <p:spPr>
          <a:xfrm>
            <a:off x="3187065" y="26466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《煤矿安全培训规定》指出，煤矿特种作业人员（含采煤机司机）必须接受专门培训，经考核合格取得《特种作业操作证》后，方可上岗，新司机需通过</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师带徒</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实操培训。</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0" name="文本占位符 7"/>
            <p:cNvSpPr>
              <a:spLocks noGrp="1"/>
            </p:cNvSpPr>
            <p:nvPr>
              <p:custDataLst>
                <p:tags r:id="rId9"/>
              </p:custDataLst>
            </p:nvPr>
          </p:nvSpPr>
          <p:spPr>
            <a:xfrm>
              <a:off x="5019" y="6688"/>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证书有效期内需定期复审</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985" y="6736"/>
              <a:ext cx="1920" cy="1920"/>
            </a:xfrm>
            <a:prstGeom prst="rect">
              <a:avLst/>
            </a:prstGeom>
          </p:spPr>
        </p:pic>
      </p:grpSp>
      <p:sp>
        <p:nvSpPr>
          <p:cNvPr id="31" name="文本占位符 8"/>
          <p:cNvSpPr>
            <a:spLocks noGrp="1"/>
          </p:cNvSpPr>
          <p:nvPr>
            <p:custDataLst>
              <p:tags r:id="rId13"/>
            </p:custDataLst>
          </p:nvPr>
        </p:nvSpPr>
        <p:spPr>
          <a:xfrm>
            <a:off x="3187065" y="46532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规定明确证书有效期内需定期复审，复审不合格不得继续上岗，采煤机司机需妥善保管操作证，按时参加复审培训，确保证书有效，以保障自身合法上岗。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2687</Words>
  <Application>WPS 演示</Application>
  <PresentationFormat>On-screen Show (4:3)</PresentationFormat>
  <Paragraphs>191</Paragraphs>
  <Slides>13</Slides>
  <Notes>13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13</vt:i4>
      </vt:variant>
    </vt:vector>
  </HeadingPairs>
  <TitlesOfParts>
    <vt:vector size="32" baseType="lpstr">
      <vt:lpstr>Arial</vt:lpstr>
      <vt:lpstr>宋体</vt:lpstr>
      <vt:lpstr>Wingdings</vt:lpstr>
      <vt:lpstr>庞门正道标题体</vt:lpstr>
      <vt:lpstr>华文宋体</vt:lpstr>
      <vt:lpstr>Calibri</vt:lpstr>
      <vt:lpstr>印品黑体</vt:lpstr>
      <vt:lpstr>Calibri</vt:lpstr>
      <vt:lpstr>微软雅黑</vt:lpstr>
      <vt:lpstr>Helvetica Neue</vt:lpstr>
      <vt:lpstr>宋体-简</vt:lpstr>
      <vt:lpstr>黑体-简</vt:lpstr>
      <vt:lpstr>汉仪旗黑</vt:lpstr>
      <vt:lpstr>宋体</vt:lpstr>
      <vt:lpstr>Arial Unicode MS</vt:lpstr>
      <vt:lpstr>等线</vt:lpstr>
      <vt:lpstr>苹方-简</vt:lpstr>
      <vt:lpstr>Office Theme</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2</cp:revision>
  <dcterms:created xsi:type="dcterms:W3CDTF">2025-12-08T09:44:15Z</dcterms:created>
  <dcterms:modified xsi:type="dcterms:W3CDTF">2025-12-08T09:44:15Z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A05973EBC38A03EDEF9D366933CDB31B_42</vt:lpwstr>
  </property>
  <property fmtid="{D5CDD505-2E9C-101B-9397-08002B2CF9AE}" pid="3" name="KSOProductBuildVer">
    <vt:lpwstr>2052-6.12.1.8654</vt:lpwstr>
  </property>
</Properties>
</file>